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Gelasio"/>
      <p:regular r:id="rId16"/>
    </p:embeddedFont>
    <p:embeddedFont>
      <p:font typeface="Gelasio"/>
      <p:regular r:id="rId17"/>
    </p:embeddedFont>
    <p:embeddedFont>
      <p:font typeface="Gelasio"/>
      <p:regular r:id="rId18"/>
    </p:embeddedFont>
    <p:embeddedFont>
      <p:font typeface="Gelasio"/>
      <p:regular r:id="rId19"/>
    </p:embeddedFont>
    <p:embeddedFont>
      <p:font typeface="Lato"/>
      <p:regular r:id="rId20"/>
    </p:embeddedFont>
    <p:embeddedFont>
      <p:font typeface="Lato"/>
      <p:regular r:id="rId21"/>
    </p:embeddedFont>
    <p:embeddedFont>
      <p:font typeface="Lato"/>
      <p:regular r:id="rId22"/>
    </p:embeddedFont>
    <p:embeddedFont>
      <p:font typeface="Lato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4-1.png>
</file>

<file path=ppt/media/image-5-1.png>
</file>

<file path=ppt/media/image-5-2.png>
</file>

<file path=ppt/media/image-6-1.png>
</file>

<file path=ppt/media/image-7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68122"/>
            <a:ext cx="74485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Vendor Performance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1706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Sales, Profitability &amp; Vendor Efficiency Overview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03100"/>
            <a:ext cx="320421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5E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PREPARED BY DATA ANALYTICS TEAM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126337"/>
            <a:ext cx="2198727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2194322"/>
            <a:ext cx="19265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EXECUTIVE SUMMARY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643307"/>
            <a:ext cx="80562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Performance Overview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3692247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28224" y="39266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Strong Revenue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4417100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Total sales reached $441.41M with healthy 38.72% profit margin, demonstrating solid market performance.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692247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451396" y="39266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Vendor Concentration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451396" y="4417100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Top 10 vendors contribute 65.69% of purchases, indicating significant dependency on key suppliers.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692247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74568" y="39266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Efficiency Concerns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874568" y="4417100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Low-performing vendors and $2.71M in unsold capital require strategic attention and optimization.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78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Business Metrics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93595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$441M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3125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Total Sales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615809"/>
            <a:ext cx="30480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Strong revenue performance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09359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$307M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3125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Total Purchase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3615809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Procurement investment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209359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$134M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3125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Gross Profit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3615809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Healthy margin generation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209359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38.72%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3125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Profit Margin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3615809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Above-average profitability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5791081" y="454568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$2.71M</a:t>
            </a:r>
            <a:endParaRPr lang="en-US" sz="5850" dirty="0"/>
          </a:p>
        </p:txBody>
      </p:sp>
      <p:sp>
        <p:nvSpPr>
          <p:cNvPr id="16" name="Text 14"/>
          <p:cNvSpPr/>
          <p:nvPr/>
        </p:nvSpPr>
        <p:spPr>
          <a:xfrm>
            <a:off x="5897523" y="5577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Unsold Capital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5791081" y="6067901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Inventory optimization needed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668595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These metrics demonstrate strong operational performance with robust profitability. However, unsold capital represents an opportunity to improve inventory efficiency and working capital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1108"/>
            <a:ext cx="79133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Purchase Contribution Analysis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8955" y="2545199"/>
            <a:ext cx="3733800" cy="22021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2787253"/>
            <a:ext cx="409408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Vendor Concentration Risk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9638943" y="3439358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Top 10 vendors account for 65.69% of total purchases, with Ultra Beverage Company leading at 17% contribution.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257681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763310" y="5257681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8" name="Text 5"/>
          <p:cNvSpPr/>
          <p:nvPr/>
        </p:nvSpPr>
        <p:spPr>
          <a:xfrm>
            <a:off x="1142524" y="55149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Strategic Dependency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42524" y="600539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Heavy reliance on select vendors creates supply chain vulnerability.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548" y="5257681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398067" y="5257681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2" name="Text 9"/>
          <p:cNvSpPr/>
          <p:nvPr/>
        </p:nvSpPr>
        <p:spPr>
          <a:xfrm>
            <a:off x="7777282" y="55149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Negotiation Power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777282" y="6005393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Concentration provides leverage for better terms with key suppliers.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3595"/>
            <a:ext cx="8521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Revenue-Generating Vendors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09975" y="3374231"/>
            <a:ext cx="2651760" cy="25298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241935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Sales Leadership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9638943" y="3071455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Ultra Beverage leads with $17M in sales, followed by Sazerac Company at $13M and Proximo Spirits at $10M.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9638943" y="4415314"/>
            <a:ext cx="4205168" cy="2415421"/>
          </a:xfrm>
          <a:prstGeom prst="roundRect">
            <a:avLst>
              <a:gd name="adj" fmla="val 3944"/>
            </a:avLst>
          </a:prstGeom>
          <a:solidFill>
            <a:srgbClr val="DCDCD5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5757" y="4767024"/>
            <a:ext cx="283488" cy="2268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376059" y="4698802"/>
            <a:ext cx="324123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These vendors are critical to revenue stability and require continued partnership investment to maintain growth trajectory.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9708"/>
            <a:ext cx="70277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Brand Performance Leaders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22721"/>
            <a:ext cx="4205168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Jack Daniels leads brand sales at $8.0M, followed closely by Tito's Handmade at $7.4M and Grey Goose at $7.2M. These premium brands demonstrate strong consumer preference and market positioning.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5104209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Brand strength directly supports overall sales performance, with top 11 brands generating significant revenue concentration.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35196" y="3435310"/>
            <a:ext cx="2933700" cy="24079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7352" y="563642"/>
            <a:ext cx="6277332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Vendor Efficiency Concerns</a:t>
            </a:r>
            <a:endParaRPr lang="en-US" sz="4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7352" y="1690330"/>
            <a:ext cx="6349127" cy="33592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161" y="2782253"/>
            <a:ext cx="3610213" cy="384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Low Performance Vendors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574161" y="3351609"/>
            <a:ext cx="6346388" cy="624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Five vendors show performance scores below 0.80, with Alisa Carr Beverage at 0.62 representing the lowest efficiency.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17352" y="5466278"/>
            <a:ext cx="204907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17352" y="5791676"/>
            <a:ext cx="4275058" cy="2286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8" name="Text 5"/>
          <p:cNvSpPr/>
          <p:nvPr/>
        </p:nvSpPr>
        <p:spPr>
          <a:xfrm>
            <a:off x="717352" y="5939790"/>
            <a:ext cx="2562106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Performance Review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17352" y="6371153"/>
            <a:ext cx="4275058" cy="624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Conduct detailed analysis of underperforming vendor relationships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177552" y="5466278"/>
            <a:ext cx="204907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177552" y="5791676"/>
            <a:ext cx="4275177" cy="2286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2" name="Text 9"/>
          <p:cNvSpPr/>
          <p:nvPr/>
        </p:nvSpPr>
        <p:spPr>
          <a:xfrm>
            <a:off x="5177552" y="5939790"/>
            <a:ext cx="2635091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Contract Renegotiation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5177552" y="6371153"/>
            <a:ext cx="4275177" cy="624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Establish improved terms or consider alternative suppliers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637871" y="5466278"/>
            <a:ext cx="204907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9637871" y="5791676"/>
            <a:ext cx="4275177" cy="2286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6" name="Text 13"/>
          <p:cNvSpPr/>
          <p:nvPr/>
        </p:nvSpPr>
        <p:spPr>
          <a:xfrm>
            <a:off x="9637871" y="5939790"/>
            <a:ext cx="2562106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Portfolio Optimization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9637871" y="6371153"/>
            <a:ext cx="4275177" cy="624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Replace consistently low performers to improve overall efficiency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17352" y="7357586"/>
            <a:ext cx="13195697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9639"/>
            <a:ext cx="81248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Brand Performance Distribution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95393"/>
            <a:ext cx="4205168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Sales vs. Performance Analysis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272790"/>
            <a:ext cx="420516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scatter plot reveals significant variation in brand performance across sales volumes. Many brands show low sales despite market presence, indicating underutilization or market fit issues.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91376"/>
            <a:ext cx="420516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Target brands (highlighted in red) demonstrate concentrated performance at lower sales levels, suggesting need for strategic repositioning or portfolio rationalization.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9981" y="3019901"/>
            <a:ext cx="8284131" cy="323873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89911"/>
            <a:ext cx="3115508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257895"/>
            <a:ext cx="28433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STRATEGIC RECOMMENDATIONS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706880"/>
            <a:ext cx="72145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Action Plan for Optimization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55821"/>
            <a:ext cx="4347567" cy="90725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38898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Vendor Optimization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380309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Diversify supplier base to reduce concentration risk while maintaining strategic partnerships with top performers.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755821"/>
            <a:ext cx="4347567" cy="90725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368171" y="38898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Inventory Control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368171" y="4380309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Reduce $2.71M unsold capital through improved demand forecasting and inventory management systems.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755821"/>
            <a:ext cx="4347567" cy="90725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715738" y="38898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Brand Focus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9715738" y="4380309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Concentrate resources on high-margin, high-volume brands while evaluating underperforming portfolio elements.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793790" y="631388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These strategic initiatives will strengthen vendor relationships, improve working capital efficiency, and drive sustainable profitability growth through data-driven decision making.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2026-02-02T13:22:18Z</dcterms:created>
  <dcterms:modified xsi:type="dcterms:W3CDTF">2026-02-02T13:22:18Z</dcterms:modified>
</cp:coreProperties>
</file>